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7" r:id="rId2"/>
    <p:sldId id="258" r:id="rId3"/>
    <p:sldId id="259" r:id="rId4"/>
    <p:sldId id="261" r:id="rId5"/>
    <p:sldId id="260" r:id="rId6"/>
  </p:sldIdLst>
  <p:sldSz cx="10439400" cy="7559675"/>
  <p:notesSz cx="6858000" cy="9144000"/>
  <p:embeddedFontLst>
    <p:embeddedFont>
      <p:font typeface="幼圆" panose="02010509060101010101" pitchFamily="49" charset="-122"/>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站酷快乐体2016修订版" panose="02010600030101010101" pitchFamily="2" charset="-122"/>
      <p:regular r:id="rId14"/>
    </p:embeddedFont>
    <p:embeddedFont>
      <p:font typeface="站酷文艺体" panose="02000603000000000000" pitchFamily="2" charset="-12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5252"/>
    <a:srgbClr val="99FFCC"/>
    <a:srgbClr val="99D9A1"/>
    <a:srgbClr val="535353"/>
    <a:srgbClr val="F799AA"/>
    <a:srgbClr val="3399FF"/>
    <a:srgbClr val="FBCBBB"/>
    <a:srgbClr val="C993CF"/>
    <a:srgbClr val="CCE76E"/>
    <a:srgbClr val="FFF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109" d="100"/>
          <a:sy n="109" d="100"/>
        </p:scale>
        <p:origin x="8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2955" y="1237197"/>
            <a:ext cx="8873490"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04925" y="3970580"/>
            <a:ext cx="782955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02646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64636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0696" y="402483"/>
            <a:ext cx="2250996"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17710" y="402483"/>
            <a:ext cx="6622494"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0771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C07900C-5CBC-428A-A4DA-025D54117457}"/>
              </a:ext>
            </a:extLst>
          </p:cNvPr>
          <p:cNvSpPr/>
          <p:nvPr userDrawn="1"/>
        </p:nvSpPr>
        <p:spPr>
          <a:xfrm>
            <a:off x="237392" y="246185"/>
            <a:ext cx="10014439" cy="7095392"/>
          </a:xfrm>
          <a:prstGeom prst="roundRect">
            <a:avLst>
              <a:gd name="adj" fmla="val 0"/>
            </a:avLst>
          </a:prstGeom>
          <a:solidFill>
            <a:schemeClr val="bg1"/>
          </a:solidFill>
          <a:ln>
            <a:noFill/>
          </a:ln>
          <a:effectLst>
            <a:outerShdw blurRad="50800" dist="381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19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272" y="1884671"/>
            <a:ext cx="9003983"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12272" y="5059035"/>
            <a:ext cx="9003983"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8867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17709"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284946"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29259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9068" y="402484"/>
            <a:ext cx="9003983"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19070" y="1853171"/>
            <a:ext cx="44163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19070" y="2761381"/>
            <a:ext cx="441635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284947" y="1853171"/>
            <a:ext cx="443810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284947" y="2761381"/>
            <a:ext cx="443810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3642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62569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11313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438105" y="1088455"/>
            <a:ext cx="528494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99232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438105" y="1088455"/>
            <a:ext cx="528494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82026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7709" y="402484"/>
            <a:ext cx="9003983"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17709" y="2012414"/>
            <a:ext cx="9003983"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17709" y="7006700"/>
            <a:ext cx="2348865"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3"/>
          </p:nvPr>
        </p:nvSpPr>
        <p:spPr>
          <a:xfrm>
            <a:off x="3458051" y="7006700"/>
            <a:ext cx="35232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372826" y="7006700"/>
            <a:ext cx="2348865"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241450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www.kanjianshijian.com/"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www.kanjianshijian.com/" TargetMode="External"/><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www.kanjianshijian.com/" TargetMode="External"/><Relationship Id="rId4" Type="http://schemas.openxmlformats.org/officeDocument/2006/relationships/image" Target="../media/image4.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hyperlink" Target="https://github.com/shiguangjimu/timetable" TargetMode="Externa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1AB"/>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pic>
        <p:nvPicPr>
          <p:cNvPr id="3" name="Picture 2">
            <a:extLst>
              <a:ext uri="{FF2B5EF4-FFF2-40B4-BE49-F238E27FC236}">
                <a16:creationId xmlns:a16="http://schemas.microsoft.com/office/drawing/2014/main" id="{2C3BFFB8-CD13-45D4-B6FF-9F491C81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442234" y="1060907"/>
            <a:ext cx="992578" cy="936606"/>
          </a:xfrm>
          <a:prstGeom prst="rect">
            <a:avLst/>
          </a:prstGeom>
        </p:spPr>
      </p:pic>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extLst>
              <p:ext uri="{D42A27DB-BD31-4B8C-83A1-F6EECF244321}">
                <p14:modId xmlns:p14="http://schemas.microsoft.com/office/powerpoint/2010/main" val="1287240994"/>
              </p:ext>
            </p:extLst>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2409156" y="446767"/>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solidFill>
            <a:schemeClr val="bg1"/>
          </a:solid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769" y="322826"/>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pic>
        <p:nvPicPr>
          <p:cNvPr id="5" name="Picture 4">
            <a:extLst>
              <a:ext uri="{FF2B5EF4-FFF2-40B4-BE49-F238E27FC236}">
                <a16:creationId xmlns:a16="http://schemas.microsoft.com/office/drawing/2014/main" id="{A02C7FD5-E579-469A-AB8C-F25AD08E7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3" y="6493090"/>
            <a:ext cx="826645" cy="978396"/>
          </a:xfrm>
          <a:prstGeom prst="rect">
            <a:avLst/>
          </a:prstGeom>
        </p:spPr>
      </p:pic>
      <p:pic>
        <p:nvPicPr>
          <p:cNvPr id="8" name="Picture 7">
            <a:extLst>
              <a:ext uri="{FF2B5EF4-FFF2-40B4-BE49-F238E27FC236}">
                <a16:creationId xmlns:a16="http://schemas.microsoft.com/office/drawing/2014/main" id="{B92D211D-315C-4BFA-83DF-B09120ED5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722" y="5206594"/>
            <a:ext cx="1091877" cy="1182717"/>
          </a:xfrm>
          <a:prstGeom prst="rect">
            <a:avLst/>
          </a:prstGeom>
        </p:spPr>
      </p:pic>
      <p:pic>
        <p:nvPicPr>
          <p:cNvPr id="10" name="Picture 9">
            <a:extLst>
              <a:ext uri="{FF2B5EF4-FFF2-40B4-BE49-F238E27FC236}">
                <a16:creationId xmlns:a16="http://schemas.microsoft.com/office/drawing/2014/main" id="{02BF0A64-EE11-4FBF-A7E8-9F98D9060E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37562" y="133188"/>
            <a:ext cx="992578" cy="1072633"/>
          </a:xfrm>
          <a:prstGeom prst="rect">
            <a:avLst/>
          </a:prstGeom>
        </p:spPr>
      </p:pic>
      <p:pic>
        <p:nvPicPr>
          <p:cNvPr id="13" name="Picture 12">
            <a:extLst>
              <a:ext uri="{FF2B5EF4-FFF2-40B4-BE49-F238E27FC236}">
                <a16:creationId xmlns:a16="http://schemas.microsoft.com/office/drawing/2014/main" id="{68855970-E486-4F96-92E0-9D67B3378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9677" y="154771"/>
            <a:ext cx="1012842" cy="1069051"/>
          </a:xfrm>
          <a:prstGeom prst="rect">
            <a:avLst/>
          </a:prstGeom>
        </p:spPr>
      </p:pic>
      <p:pic>
        <p:nvPicPr>
          <p:cNvPr id="23" name="Picture 22">
            <a:extLst>
              <a:ext uri="{FF2B5EF4-FFF2-40B4-BE49-F238E27FC236}">
                <a16:creationId xmlns:a16="http://schemas.microsoft.com/office/drawing/2014/main" id="{BB21B4CD-44C6-4918-BF74-4707030B1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0096" y="696536"/>
            <a:ext cx="915257" cy="434811"/>
          </a:xfrm>
          <a:prstGeom prst="rect">
            <a:avLst/>
          </a:prstGeom>
        </p:spPr>
      </p:pic>
      <p:pic>
        <p:nvPicPr>
          <p:cNvPr id="33" name="Picture 32">
            <a:extLst>
              <a:ext uri="{FF2B5EF4-FFF2-40B4-BE49-F238E27FC236}">
                <a16:creationId xmlns:a16="http://schemas.microsoft.com/office/drawing/2014/main" id="{518E5544-AAC5-46F0-8734-3F08EAE530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19633" y="3031641"/>
            <a:ext cx="817898" cy="511994"/>
          </a:xfrm>
          <a:prstGeom prst="rect">
            <a:avLst/>
          </a:prstGeom>
        </p:spPr>
      </p:pic>
      <p:sp>
        <p:nvSpPr>
          <p:cNvPr id="2" name="TextBox 1">
            <a:extLst>
              <a:ext uri="{FF2B5EF4-FFF2-40B4-BE49-F238E27FC236}">
                <a16:creationId xmlns:a16="http://schemas.microsoft.com/office/drawing/2014/main" id="{223B0C10-96C8-4E5B-B3A7-D94C51D5843B}"/>
              </a:ext>
            </a:extLst>
          </p:cNvPr>
          <p:cNvSpPr txBox="1"/>
          <p:nvPr/>
        </p:nvSpPr>
        <p:spPr>
          <a:xfrm>
            <a:off x="8790675" y="535730"/>
            <a:ext cx="1233030"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Image by </a:t>
            </a:r>
            <a:r>
              <a:rPr lang="en-US" altLang="zh-CN" sz="1100" dirty="0" err="1">
                <a:solidFill>
                  <a:srgbClr val="525252"/>
                </a:solidFill>
                <a:latin typeface="站酷快乐体2016修订版" panose="02010600030101010101" pitchFamily="2" charset="-122"/>
                <a:ea typeface="站酷快乐体2016修订版" panose="02010600030101010101" pitchFamily="2" charset="-122"/>
              </a:rPr>
              <a:t>freepik</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
        <p:nvSpPr>
          <p:cNvPr id="31" name="TextBox 30">
            <a:extLst>
              <a:ext uri="{FF2B5EF4-FFF2-40B4-BE49-F238E27FC236}">
                <a16:creationId xmlns:a16="http://schemas.microsoft.com/office/drawing/2014/main" id="{9C41FDF6-05FD-452F-9BE7-20A67F4F297B}"/>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10">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77878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FFCC"/>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pic>
        <p:nvPicPr>
          <p:cNvPr id="3" name="Picture 2">
            <a:extLst>
              <a:ext uri="{FF2B5EF4-FFF2-40B4-BE49-F238E27FC236}">
                <a16:creationId xmlns:a16="http://schemas.microsoft.com/office/drawing/2014/main" id="{2C3BFFB8-CD13-45D4-B6FF-9F491C81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442234" y="1060907"/>
            <a:ext cx="992578" cy="936606"/>
          </a:xfrm>
          <a:prstGeom prst="rect">
            <a:avLst/>
          </a:prstGeom>
        </p:spPr>
      </p:pic>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2409156" y="446767"/>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solidFill>
            <a:schemeClr val="bg1"/>
          </a:solid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pic>
        <p:nvPicPr>
          <p:cNvPr id="5" name="Picture 4">
            <a:extLst>
              <a:ext uri="{FF2B5EF4-FFF2-40B4-BE49-F238E27FC236}">
                <a16:creationId xmlns:a16="http://schemas.microsoft.com/office/drawing/2014/main" id="{A02C7FD5-E579-469A-AB8C-F25AD08E7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 y="6493090"/>
            <a:ext cx="826645" cy="978396"/>
          </a:xfrm>
          <a:prstGeom prst="rect">
            <a:avLst/>
          </a:prstGeom>
        </p:spPr>
      </p:pic>
      <p:pic>
        <p:nvPicPr>
          <p:cNvPr id="8" name="Picture 7">
            <a:extLst>
              <a:ext uri="{FF2B5EF4-FFF2-40B4-BE49-F238E27FC236}">
                <a16:creationId xmlns:a16="http://schemas.microsoft.com/office/drawing/2014/main" id="{B92D211D-315C-4BFA-83DF-B09120ED5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722" y="5206594"/>
            <a:ext cx="1091877" cy="1182717"/>
          </a:xfrm>
          <a:prstGeom prst="rect">
            <a:avLst/>
          </a:prstGeom>
        </p:spPr>
      </p:pic>
      <p:pic>
        <p:nvPicPr>
          <p:cNvPr id="10" name="Picture 9">
            <a:extLst>
              <a:ext uri="{FF2B5EF4-FFF2-40B4-BE49-F238E27FC236}">
                <a16:creationId xmlns:a16="http://schemas.microsoft.com/office/drawing/2014/main" id="{02BF0A64-EE11-4FBF-A7E8-9F98D906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7562" y="133188"/>
            <a:ext cx="992578" cy="1072633"/>
          </a:xfrm>
          <a:prstGeom prst="rect">
            <a:avLst/>
          </a:prstGeom>
        </p:spPr>
      </p:pic>
      <p:pic>
        <p:nvPicPr>
          <p:cNvPr id="13" name="Picture 12">
            <a:extLst>
              <a:ext uri="{FF2B5EF4-FFF2-40B4-BE49-F238E27FC236}">
                <a16:creationId xmlns:a16="http://schemas.microsoft.com/office/drawing/2014/main" id="{68855970-E486-4F96-92E0-9D67B33786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89677" y="154771"/>
            <a:ext cx="1012842" cy="1069051"/>
          </a:xfrm>
          <a:prstGeom prst="rect">
            <a:avLst/>
          </a:prstGeom>
        </p:spPr>
      </p:pic>
      <p:pic>
        <p:nvPicPr>
          <p:cNvPr id="23" name="Picture 22">
            <a:extLst>
              <a:ext uri="{FF2B5EF4-FFF2-40B4-BE49-F238E27FC236}">
                <a16:creationId xmlns:a16="http://schemas.microsoft.com/office/drawing/2014/main" id="{BB21B4CD-44C6-4918-BF74-4707030B1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096" y="696536"/>
            <a:ext cx="915257" cy="434811"/>
          </a:xfrm>
          <a:prstGeom prst="rect">
            <a:avLst/>
          </a:prstGeom>
        </p:spPr>
      </p:pic>
      <p:pic>
        <p:nvPicPr>
          <p:cNvPr id="33" name="Picture 32">
            <a:extLst>
              <a:ext uri="{FF2B5EF4-FFF2-40B4-BE49-F238E27FC236}">
                <a16:creationId xmlns:a16="http://schemas.microsoft.com/office/drawing/2014/main" id="{518E5544-AAC5-46F0-8734-3F08EAE530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633" y="3031641"/>
            <a:ext cx="817898" cy="511994"/>
          </a:xfrm>
          <a:prstGeom prst="rect">
            <a:avLst/>
          </a:prstGeom>
        </p:spPr>
      </p:pic>
      <p:pic>
        <p:nvPicPr>
          <p:cNvPr id="31" name="Picture 30">
            <a:extLst>
              <a:ext uri="{FF2B5EF4-FFF2-40B4-BE49-F238E27FC236}">
                <a16:creationId xmlns:a16="http://schemas.microsoft.com/office/drawing/2014/main" id="{C45E5F92-1055-4A2A-AD74-A42FF8DAA3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0769" y="322826"/>
            <a:ext cx="1012842" cy="252803"/>
          </a:xfrm>
          <a:prstGeom prst="rect">
            <a:avLst/>
          </a:prstGeom>
        </p:spPr>
      </p:pic>
      <p:sp>
        <p:nvSpPr>
          <p:cNvPr id="35" name="TextBox 34">
            <a:extLst>
              <a:ext uri="{FF2B5EF4-FFF2-40B4-BE49-F238E27FC236}">
                <a16:creationId xmlns:a16="http://schemas.microsoft.com/office/drawing/2014/main" id="{E9CB4E42-3CC7-46F5-918B-43AD891E97E8}"/>
              </a:ext>
            </a:extLst>
          </p:cNvPr>
          <p:cNvSpPr txBox="1"/>
          <p:nvPr/>
        </p:nvSpPr>
        <p:spPr>
          <a:xfrm>
            <a:off x="8790675" y="535730"/>
            <a:ext cx="1233030"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Image by </a:t>
            </a:r>
            <a:r>
              <a:rPr lang="en-US" altLang="zh-CN" sz="1100" dirty="0" err="1">
                <a:solidFill>
                  <a:srgbClr val="525252"/>
                </a:solidFill>
                <a:latin typeface="站酷快乐体2016修订版" panose="02010600030101010101" pitchFamily="2" charset="-122"/>
                <a:ea typeface="站酷快乐体2016修订版" panose="02010600030101010101" pitchFamily="2" charset="-122"/>
              </a:rPr>
              <a:t>freepik</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
        <p:nvSpPr>
          <p:cNvPr id="36" name="TextBox 35">
            <a:extLst>
              <a:ext uri="{FF2B5EF4-FFF2-40B4-BE49-F238E27FC236}">
                <a16:creationId xmlns:a16="http://schemas.microsoft.com/office/drawing/2014/main" id="{9DA77C34-E1E6-447D-B7C8-3BBBFE5A077A}"/>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10">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57393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pic>
        <p:nvPicPr>
          <p:cNvPr id="3" name="Picture 2">
            <a:extLst>
              <a:ext uri="{FF2B5EF4-FFF2-40B4-BE49-F238E27FC236}">
                <a16:creationId xmlns:a16="http://schemas.microsoft.com/office/drawing/2014/main" id="{2C3BFFB8-CD13-45D4-B6FF-9F491C81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442234" y="1060907"/>
            <a:ext cx="992578" cy="936606"/>
          </a:xfrm>
          <a:prstGeom prst="rect">
            <a:avLst/>
          </a:prstGeom>
        </p:spPr>
      </p:pic>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2409156" y="446767"/>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solidFill>
            <a:schemeClr val="bg1"/>
          </a:solid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pic>
        <p:nvPicPr>
          <p:cNvPr id="5" name="Picture 4">
            <a:extLst>
              <a:ext uri="{FF2B5EF4-FFF2-40B4-BE49-F238E27FC236}">
                <a16:creationId xmlns:a16="http://schemas.microsoft.com/office/drawing/2014/main" id="{A02C7FD5-E579-469A-AB8C-F25AD08E7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 y="6493090"/>
            <a:ext cx="826645" cy="978396"/>
          </a:xfrm>
          <a:prstGeom prst="rect">
            <a:avLst/>
          </a:prstGeom>
        </p:spPr>
      </p:pic>
      <p:pic>
        <p:nvPicPr>
          <p:cNvPr id="8" name="Picture 7">
            <a:extLst>
              <a:ext uri="{FF2B5EF4-FFF2-40B4-BE49-F238E27FC236}">
                <a16:creationId xmlns:a16="http://schemas.microsoft.com/office/drawing/2014/main" id="{B92D211D-315C-4BFA-83DF-B09120ED5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722" y="5206594"/>
            <a:ext cx="1091877" cy="1182717"/>
          </a:xfrm>
          <a:prstGeom prst="rect">
            <a:avLst/>
          </a:prstGeom>
        </p:spPr>
      </p:pic>
      <p:pic>
        <p:nvPicPr>
          <p:cNvPr id="10" name="Picture 9">
            <a:extLst>
              <a:ext uri="{FF2B5EF4-FFF2-40B4-BE49-F238E27FC236}">
                <a16:creationId xmlns:a16="http://schemas.microsoft.com/office/drawing/2014/main" id="{02BF0A64-EE11-4FBF-A7E8-9F98D906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7562" y="133188"/>
            <a:ext cx="992578" cy="1072633"/>
          </a:xfrm>
          <a:prstGeom prst="rect">
            <a:avLst/>
          </a:prstGeom>
        </p:spPr>
      </p:pic>
      <p:pic>
        <p:nvPicPr>
          <p:cNvPr id="13" name="Picture 12">
            <a:extLst>
              <a:ext uri="{FF2B5EF4-FFF2-40B4-BE49-F238E27FC236}">
                <a16:creationId xmlns:a16="http://schemas.microsoft.com/office/drawing/2014/main" id="{68855970-E486-4F96-92E0-9D67B33786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89677" y="154771"/>
            <a:ext cx="1012842" cy="1069051"/>
          </a:xfrm>
          <a:prstGeom prst="rect">
            <a:avLst/>
          </a:prstGeom>
        </p:spPr>
      </p:pic>
      <p:pic>
        <p:nvPicPr>
          <p:cNvPr id="23" name="Picture 22">
            <a:extLst>
              <a:ext uri="{FF2B5EF4-FFF2-40B4-BE49-F238E27FC236}">
                <a16:creationId xmlns:a16="http://schemas.microsoft.com/office/drawing/2014/main" id="{BB21B4CD-44C6-4918-BF74-4707030B1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096" y="696536"/>
            <a:ext cx="915257" cy="434811"/>
          </a:xfrm>
          <a:prstGeom prst="rect">
            <a:avLst/>
          </a:prstGeom>
        </p:spPr>
      </p:pic>
      <p:pic>
        <p:nvPicPr>
          <p:cNvPr id="33" name="Picture 32">
            <a:extLst>
              <a:ext uri="{FF2B5EF4-FFF2-40B4-BE49-F238E27FC236}">
                <a16:creationId xmlns:a16="http://schemas.microsoft.com/office/drawing/2014/main" id="{518E5544-AAC5-46F0-8734-3F08EAE530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633" y="3031641"/>
            <a:ext cx="817898" cy="511994"/>
          </a:xfrm>
          <a:prstGeom prst="rect">
            <a:avLst/>
          </a:prstGeom>
        </p:spPr>
      </p:pic>
      <p:pic>
        <p:nvPicPr>
          <p:cNvPr id="31" name="Picture 30">
            <a:extLst>
              <a:ext uri="{FF2B5EF4-FFF2-40B4-BE49-F238E27FC236}">
                <a16:creationId xmlns:a16="http://schemas.microsoft.com/office/drawing/2014/main" id="{B09C3A41-6877-41AE-B5B1-6BCA8F5699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0769" y="322826"/>
            <a:ext cx="1012842" cy="252803"/>
          </a:xfrm>
          <a:prstGeom prst="rect">
            <a:avLst/>
          </a:prstGeom>
        </p:spPr>
      </p:pic>
      <p:sp>
        <p:nvSpPr>
          <p:cNvPr id="35" name="TextBox 34">
            <a:extLst>
              <a:ext uri="{FF2B5EF4-FFF2-40B4-BE49-F238E27FC236}">
                <a16:creationId xmlns:a16="http://schemas.microsoft.com/office/drawing/2014/main" id="{47288084-4D0C-4ED9-8A80-5372DB500E37}"/>
              </a:ext>
            </a:extLst>
          </p:cNvPr>
          <p:cNvSpPr txBox="1"/>
          <p:nvPr/>
        </p:nvSpPr>
        <p:spPr>
          <a:xfrm>
            <a:off x="8790675" y="535730"/>
            <a:ext cx="1233030"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Image by </a:t>
            </a:r>
            <a:r>
              <a:rPr lang="en-US" altLang="zh-CN" sz="1100" dirty="0" err="1">
                <a:solidFill>
                  <a:srgbClr val="525252"/>
                </a:solidFill>
                <a:latin typeface="站酷快乐体2016修订版" panose="02010600030101010101" pitchFamily="2" charset="-122"/>
                <a:ea typeface="站酷快乐体2016修订版" panose="02010600030101010101" pitchFamily="2" charset="-122"/>
              </a:rPr>
              <a:t>freepik</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
        <p:nvSpPr>
          <p:cNvPr id="4" name="TextBox 3">
            <a:extLst>
              <a:ext uri="{FF2B5EF4-FFF2-40B4-BE49-F238E27FC236}">
                <a16:creationId xmlns:a16="http://schemas.microsoft.com/office/drawing/2014/main" id="{DF66F768-B6DF-4CF9-9851-68AD6B1F7F59}"/>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10">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402506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526271"/>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你好啊，</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很高兴你能选择我们的时间管理产品。</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你现在看到的这套时间管理表格和游戏由时光积木教育科技研发，免费提供给大家独立使用，或配合我们的智能定时器</a:t>
            </a:r>
            <a:r>
              <a:rPr lang="en-US" altLang="zh-CN" sz="1400" dirty="0">
                <a:latin typeface="幼圆" panose="02010509060101010101" pitchFamily="49" charset="-122"/>
                <a:ea typeface="幼圆" panose="02010509060101010101" pitchFamily="49" charset="-122"/>
              </a:rPr>
              <a:t>CUBI</a:t>
            </a:r>
            <a:r>
              <a:rPr lang="zh-CN" altLang="en-US" sz="1400" dirty="0">
                <a:latin typeface="幼圆" panose="02010509060101010101" pitchFamily="49" charset="-122"/>
                <a:ea typeface="幼圆" panose="02010509060101010101" pitchFamily="49" charset="-122"/>
              </a:rPr>
              <a:t>等产品使用。</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本时间管理表格主要用途在于使用“强可视化”的方式帮助家长和学生养成时间管理习惯。相比于</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内置的时间表格，这种打印再张贴在学习空间的“强可视化”方式被证明能更有效得提升时间管理效率和效果。相比于大张可擦写磁贴的表格，这种随意打印的方式更经济便捷。因为除了占地更小以外，你可以在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上直接打字修改也可以手写并签名提升仪式感。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系列表格包含游戏化激励表，成长记录表，奖惩协议，亲子读书记录表，时间观念培养表，周记录表等多个系列。适和从孩子到成人得时间管理强可视化记录。每个系列均有多个配色，交叉使用不容易产生倦怠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再研发钟，我们充分考虑了很多细节，因为我们知道时间观念培养对于任何人来说都是一件很重要但又很困难的事，好的产品会涉及到科学方法，心理学，管理学，大数据等多个方面。在研发这些产品前，我们的</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已经有超过</a:t>
            </a:r>
            <a:r>
              <a:rPr lang="en-US" altLang="zh-CN" sz="1400" dirty="0">
                <a:latin typeface="幼圆" panose="02010509060101010101" pitchFamily="49" charset="-122"/>
                <a:ea typeface="幼圆" panose="02010509060101010101" pitchFamily="49" charset="-122"/>
              </a:rPr>
              <a:t>5</a:t>
            </a:r>
            <a:r>
              <a:rPr lang="zh-CN" altLang="en-US" sz="1400" dirty="0">
                <a:latin typeface="幼圆" panose="02010509060101010101" pitchFamily="49" charset="-122"/>
                <a:ea typeface="幼圆" panose="02010509060101010101" pitchFamily="49" charset="-122"/>
              </a:rPr>
              <a:t>年，</a:t>
            </a:r>
            <a:r>
              <a:rPr lang="en-US" altLang="zh-CN" sz="1400" dirty="0">
                <a:latin typeface="幼圆" panose="02010509060101010101" pitchFamily="49" charset="-122"/>
                <a:ea typeface="幼圆" panose="02010509060101010101" pitchFamily="49" charset="-122"/>
              </a:rPr>
              <a:t>100</a:t>
            </a:r>
            <a:r>
              <a:rPr lang="zh-CN" altLang="en-US" sz="1400" dirty="0">
                <a:latin typeface="幼圆" panose="02010509060101010101" pitchFamily="49" charset="-122"/>
                <a:ea typeface="幼圆" panose="02010509060101010101" pitchFamily="49" charset="-122"/>
              </a:rPr>
              <a:t>万用户的数据积累，这才让我们稍微有信心推出更多的工具帮助大家。但是坦白的说我们也深知时间管理的难度，即使是我们的产品也没办法保证一定可以帮助到你。但是我们更清楚，在时间管理这条路上，只要能够站起来出发，去觉察自己的时间，观察自己的变化，某种意义上就已经超过很多人了，对吧？</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再次感谢使用我们的产品，也欢迎淘宝搜索“</a:t>
            </a:r>
            <a:r>
              <a:rPr lang="en-US" altLang="zh-CN" sz="1400" dirty="0">
                <a:latin typeface="幼圆" panose="02010509060101010101" pitchFamily="49" charset="-122"/>
                <a:ea typeface="幼圆" panose="02010509060101010101" pitchFamily="49" charset="-122"/>
              </a:rPr>
              <a:t>CUBI </a:t>
            </a:r>
            <a:r>
              <a:rPr lang="zh-CN" altLang="en-US" sz="1400" dirty="0">
                <a:latin typeface="幼圆" panose="02010509060101010101" pitchFamily="49" charset="-122"/>
                <a:ea typeface="幼圆" panose="02010509060101010101" pitchFamily="49" charset="-122"/>
              </a:rPr>
              <a:t>定时器”选购我们的配套智能定时器，真的很多用户喜欢的不得了</a:t>
            </a:r>
            <a:r>
              <a:rPr lang="zh-CN" altLang="en-US" sz="1400" dirty="0">
                <a:latin typeface="幼圆" panose="02010509060101010101" pitchFamily="49" charset="-122"/>
                <a:ea typeface="幼圆" panose="02010509060101010101" pitchFamily="49" charset="-122"/>
                <a:sym typeface="Wingdings" panose="05000000000000000000" pitchFamily="2" charset="2"/>
              </a:rPr>
              <a:t></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sp>
        <p:nvSpPr>
          <p:cNvPr id="3" name="TextBox 2">
            <a:extLst>
              <a:ext uri="{FF2B5EF4-FFF2-40B4-BE49-F238E27FC236}">
                <a16:creationId xmlns:a16="http://schemas.microsoft.com/office/drawing/2014/main" id="{8BBAB6E3-E326-42F4-989A-8E6D4B4AB8BC}"/>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2">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3"/>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7318" y="349521"/>
            <a:ext cx="1624013" cy="405349"/>
          </a:xfrm>
          <a:prstGeom prst="rect">
            <a:avLst/>
          </a:prstGeom>
        </p:spPr>
      </p:pic>
      <p:pic>
        <p:nvPicPr>
          <p:cNvPr id="6" name="Picture 5">
            <a:extLst>
              <a:ext uri="{FF2B5EF4-FFF2-40B4-BE49-F238E27FC236}">
                <a16:creationId xmlns:a16="http://schemas.microsoft.com/office/drawing/2014/main" id="{3D271CAB-8149-4CDE-91D3-BBEB74C392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19084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1009847"/>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使用方法：</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建议在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填写后打印或直接打印后和孩子一起填写。但特别建议后者，也就是打印后一起讨论再填写，因为根据心理学，这可以极大的增加孩子的主动性。把“父母强迫的意愿”变成“自己的意愿”</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一定记得让孩子在签名处签名，不仅单单为了仪式感。一切都为了增加孩子的主动性。</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请一定记得“最好的奖励是给孩子自主时间”就是让孩子在满足底线的情况下自己支配时间，无论做任何事。很多孩子的磨蹭其实是因为家长占用了过多的自主时间，孩子潜意识里知道即使做完了也不会有利。</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知名教育专家曾说过教育的重要方法之一是“随时表扬，定期批评”。意思是不要泛泛的夸奖，要针对具体的事做出表扬，批评时最好以家庭会议的方式认真分析并提出建议。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有很多家长甚至教育专家在培养孩子时间管理习惯时，直接把积分和零用钱挂钩，既能培养孩子的习惯，又能培养孩子的财商。而且妥善控制，并没有发现副作用。也推荐家长朋友们灵活采用。</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本表格目标是养成“全家”按照契约做事的精神，切忌“家长独裁”让孩子觉得所有行为都“只要家长开心就好”</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具体填写方法如下：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搭配奖惩协议使用，填写前讨论本周奖励的项目和着重改掉的问题，设立奖励标准分数。</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在好习惯一栏填写每周讨论后要培养的好习惯，比如准时起床，准时上学，按时完成作业等</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每天晚上都对这些好习惯做回顾，可以打分比如</a:t>
            </a:r>
            <a:r>
              <a:rPr lang="en-US" altLang="zh-CN" sz="1400" dirty="0">
                <a:latin typeface="幼圆" panose="02010509060101010101" pitchFamily="49" charset="-122"/>
                <a:ea typeface="幼圆" panose="02010509060101010101" pitchFamily="49" charset="-122"/>
              </a:rPr>
              <a:t>1-10</a:t>
            </a:r>
            <a:r>
              <a:rPr lang="zh-CN" altLang="en-US" sz="1400" dirty="0">
                <a:latin typeface="幼圆" panose="02010509060101010101" pitchFamily="49" charset="-122"/>
                <a:ea typeface="幼圆" panose="02010509060101010101" pitchFamily="49" charset="-122"/>
              </a:rPr>
              <a:t>分，也可以简单的贴画笑脸哭脸</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每周结束时计算总分数，发放奖励。</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每个好习惯都可以单独按周计分，可以和其他项比较得知下周有哪些改进项目，填写到尚需改进栏。</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总结时也可以最后得出特别表扬项目，例如在好习惯之外的项目，或者哪项好习惯特别好，给与机动加分。随机的意外奖励有助于帮助孩子更快养成习惯。但要注意即使时随机的奖励也要有理有据。</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本表格可以把图案换成孩子个人照片，增加参与性。</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endParaRPr lang="en-US" altLang="zh-CN" sz="1400" dirty="0">
              <a:latin typeface="幼圆" panose="02010509060101010101" pitchFamily="49" charset="-122"/>
              <a:ea typeface="幼圆" panose="02010509060101010101" pitchFamily="49" charset="-122"/>
            </a:endParaRPr>
          </a:p>
          <a:p>
            <a:pPr marL="342900" indent="-342900">
              <a:buAutoNum type="arabicPeriod"/>
            </a:pP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59996"/>
            <a:ext cx="1624013" cy="405349"/>
          </a:xfrm>
          <a:prstGeom prst="rect">
            <a:avLst/>
          </a:prstGeom>
        </p:spPr>
      </p:pic>
      <p:sp>
        <p:nvSpPr>
          <p:cNvPr id="6" name="TextBox 5">
            <a:extLst>
              <a:ext uri="{FF2B5EF4-FFF2-40B4-BE49-F238E27FC236}">
                <a16:creationId xmlns:a16="http://schemas.microsoft.com/office/drawing/2014/main" id="{F19045F5-BEEC-4098-AA10-7F5BE2920A58}"/>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782A1481-8A90-4E2D-B597-62164ECFB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677932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TotalTime>
  <Words>2058</Words>
  <Application>Microsoft Office PowerPoint</Application>
  <PresentationFormat>Custom</PresentationFormat>
  <Paragraphs>121</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 Light</vt:lpstr>
      <vt:lpstr>幼圆</vt:lpstr>
      <vt:lpstr>站酷文艺体</vt:lpstr>
      <vt:lpstr>Calibri</vt:lpstr>
      <vt:lpstr>站酷快乐体2016修订版</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kino meno</dc:creator>
  <cp:lastModifiedBy>kino meno</cp:lastModifiedBy>
  <cp:revision>21</cp:revision>
  <dcterms:created xsi:type="dcterms:W3CDTF">2020-04-29T06:27:07Z</dcterms:created>
  <dcterms:modified xsi:type="dcterms:W3CDTF">2020-05-15T03:27:54Z</dcterms:modified>
</cp:coreProperties>
</file>